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5" d="100"/>
          <a:sy n="75" d="100"/>
        </p:scale>
        <p:origin x="510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D032E-6CB4-40DB-8333-F1CCA9A7CEC9}" type="datetimeFigureOut">
              <a:rPr lang="en-US" smtClean="0"/>
              <a:t>2/3/2019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D7D55B-1F70-4301-88FE-1E87A7D77AA6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ti.go.jp/english/policy/economy/consumer/pse/index.html" TargetMode="External"/><Relationship Id="rId2" Type="http://schemas.openxmlformats.org/officeDocument/2006/relationships/hyperlink" Target="https://www.theverge.com/2016/1/29/sony-new-products-earnings-ces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www.rieti.go.jp/en/columns/a01_0286.html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00200" y="1600200"/>
            <a:ext cx="6400800" cy="3810000"/>
          </a:xfrm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/>
          <a:lstStyle/>
          <a:p>
            <a:endParaRPr lang="en-US" dirty="0" smtClean="0"/>
          </a:p>
          <a:p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Week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 Presentation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Japan and Trade</a:t>
            </a:r>
          </a:p>
          <a:p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Team 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6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blipFill>
            <a:blip r:embed="rId2"/>
            <a:tile tx="0" ty="0" sx="100000" sy="100000" flip="none" algn="tl"/>
          </a:blip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Japan Trade Policies</a:t>
            </a:r>
            <a:endParaRPr lang="en-US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Japan has trade policies that encourage or challenge Sony’s business activities.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These trade policies are made by Japan’s Ministry of Economy, Trade, and Industry (METI).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METI trade policies are aimed to promote Japan’s international trade and investment , while fostering a conducive business environment.</a:t>
            </a:r>
          </a:p>
          <a:p>
            <a:pPr>
              <a:buNone/>
            </a:pP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lumMod val="5000"/>
                  <a:lumOff val="95000"/>
                </a:schemeClr>
              </a:gs>
              <a:gs pos="74000">
                <a:schemeClr val="accent1">
                  <a:lumMod val="45000"/>
                  <a:lumOff val="55000"/>
                </a:schemeClr>
              </a:gs>
              <a:gs pos="83000">
                <a:schemeClr val="accent1">
                  <a:lumMod val="45000"/>
                  <a:lumOff val="55000"/>
                </a:schemeClr>
              </a:gs>
              <a:gs pos="100000">
                <a:schemeClr val="accent1">
                  <a:lumMod val="30000"/>
                  <a:lumOff val="70000"/>
                </a:schemeClr>
              </a:gs>
            </a:gsLst>
            <a:lin ang="5400000" scaled="1"/>
          </a:gradFill>
        </p:spPr>
        <p:txBody>
          <a:bodyPr>
            <a:normAutofit/>
          </a:bodyPr>
          <a:lstStyle/>
          <a:p>
            <a:r>
              <a:rPr lang="en-US" sz="3200" dirty="0" smtClean="0">
                <a:latin typeface="Times New Roman" pitchFamily="18" charset="0"/>
                <a:cs typeface="Times New Roman" pitchFamily="18" charset="0"/>
              </a:rPr>
              <a:t>What do I need to do business in Japan?</a:t>
            </a:r>
            <a:endParaRPr lang="en-US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solidFill>
            <a:schemeClr val="accent4"/>
          </a:solidFill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Apart from the customs requirements, the following trade documents are 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vital prerequisites. They include</a:t>
            </a:r>
            <a:r>
              <a:rPr 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Invoice</a:t>
            </a:r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Bill of lading,</a:t>
            </a: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Certificate of origin,</a:t>
            </a: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Generalized Systems of Preferences,</a:t>
            </a: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Packing lists, freight accounts, insurance certificates,</a:t>
            </a: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Licenses</a:t>
            </a:r>
          </a:p>
          <a:p>
            <a:pPr lvl="5"/>
            <a:r>
              <a:rPr lang="en-US" sz="23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Customs duty payments (Staff,2018). </a:t>
            </a:r>
          </a:p>
          <a:p>
            <a:pPr lvl="5"/>
            <a:endParaRPr lang="en-US" sz="2300" dirty="0" smtClean="0"/>
          </a:p>
          <a:p>
            <a:pPr lvl="6"/>
            <a:endParaRPr lang="en-US" dirty="0" smtClean="0"/>
          </a:p>
          <a:p>
            <a:pPr lvl="6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 flip="none" rotWithShape="1">
            <a:gsLst>
              <a:gs pos="0">
                <a:schemeClr val="accent2">
                  <a:lumMod val="5000"/>
                  <a:lumOff val="95000"/>
                </a:schemeClr>
              </a:gs>
              <a:gs pos="74000">
                <a:schemeClr val="accent2">
                  <a:lumMod val="45000"/>
                  <a:lumOff val="55000"/>
                </a:schemeClr>
              </a:gs>
              <a:gs pos="29000">
                <a:schemeClr val="accent2">
                  <a:lumMod val="45000"/>
                  <a:lumOff val="55000"/>
                </a:schemeClr>
              </a:gs>
              <a:gs pos="100000">
                <a:schemeClr val="accent2">
                  <a:lumMod val="30000"/>
                  <a:lumOff val="70000"/>
                </a:schemeClr>
              </a:gs>
            </a:gsLst>
            <a:lin ang="5400000" scaled="1"/>
            <a:tileRect/>
          </a:gradFill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Favorable Trade policies for Sony</a:t>
            </a:r>
            <a:r>
              <a:rPr lang="en-US" dirty="0" smtClean="0"/>
              <a:t>.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gradFill flip="none" rotWithShape="1"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rgbClr val="FFFF00"/>
              </a:gs>
            </a:gsLst>
            <a:path path="rect">
              <a:fillToRect l="100000" t="100000"/>
            </a:path>
            <a:tileRect r="-100000" b="-100000"/>
          </a:gradFill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Japan restricts import of hazardous materials, animal, plant and perishables (Staff, 2018).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Sony deals with electronic devices and thus Japans restriction policy does not hinder Sony’s business activities.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Japan’s ‘most favored nation’ treatment widens creates a conducive and wide market for Sony.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Every imported good in Japan must be tested and meet compliance standards.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3">
                  <a:tint val="50000"/>
                  <a:satMod val="300000"/>
                </a:schemeClr>
              </a:gs>
              <a:gs pos="35000">
                <a:schemeClr val="accent3">
                  <a:tint val="37000"/>
                  <a:satMod val="300000"/>
                </a:schemeClr>
              </a:gs>
              <a:gs pos="100000">
                <a:srgbClr val="FFFF00"/>
              </a:gs>
            </a:gsLst>
            <a:path path="rect">
              <a:fillToRect l="100000" t="100000"/>
            </a:path>
          </a:gradFill>
        </p:spPr>
        <p:txBody>
          <a:bodyPr/>
          <a:lstStyle/>
          <a:p>
            <a:pPr algn="l"/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This laws are all geared towards an electronic appliances that are hazard free.</a:t>
            </a:r>
          </a:p>
          <a:p>
            <a:r>
              <a:rPr lang="en-US" dirty="0" smtClean="0"/>
              <a:t>In addition, the METI conformity for electronic appliances import is a plus since it reduces Sony's competition with import electronics in Japan (Staff, 2018). </a:t>
            </a:r>
          </a:p>
          <a:p>
            <a:r>
              <a:rPr lang="en-US" dirty="0" smtClean="0"/>
              <a:t>Trade policies are glued to local consumer safety.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1">
                  <a:tint val="50000"/>
                  <a:satMod val="300000"/>
                </a:schemeClr>
              </a:gs>
              <a:gs pos="35000">
                <a:schemeClr val="accent1">
                  <a:tint val="37000"/>
                  <a:satMod val="300000"/>
                </a:schemeClr>
              </a:gs>
              <a:gs pos="100000">
                <a:schemeClr val="accent1"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/>
          <a:lstStyle/>
          <a:p>
            <a:r>
              <a:rPr lang="en-US" dirty="0" smtClean="0"/>
              <a:t>Sony and Trade policies.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Sony is very strategic when its comes to release of new products.</a:t>
            </a:r>
          </a:p>
          <a:p>
            <a:r>
              <a:rPr lang="en-US" dirty="0" smtClean="0"/>
              <a:t>This is because world’s Product-Life-Cycle is reduced by competition from similar cheap products.</a:t>
            </a:r>
          </a:p>
          <a:p>
            <a:r>
              <a:rPr lang="en-US" dirty="0" smtClean="0"/>
              <a:t>The Sony is focused ob high quality products, rather than new products (Savov, 2016).</a:t>
            </a:r>
          </a:p>
          <a:p>
            <a:r>
              <a:rPr lang="en-US" dirty="0" smtClean="0"/>
              <a:t>The play station is a masterpiece that through quality upgrade has </a:t>
            </a:r>
            <a:r>
              <a:rPr lang="en-US" dirty="0"/>
              <a:t>s</a:t>
            </a:r>
            <a:r>
              <a:rPr lang="en-US" dirty="0" smtClean="0"/>
              <a:t>tayed in the market for over 20 years.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1143000"/>
          </a:xfr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/>
          <a:lstStyle/>
          <a:p>
            <a:r>
              <a:rPr lang="en-US" dirty="0" smtClean="0"/>
              <a:t>Cont.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981199"/>
            <a:ext cx="8229600" cy="3810001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Further, Sony incorporates a five force based analysis strategies that includes;</a:t>
            </a:r>
          </a:p>
          <a:p>
            <a:pPr lvl="3"/>
            <a:r>
              <a:rPr lang="en-US" dirty="0" smtClean="0"/>
              <a:t>Competition,</a:t>
            </a:r>
          </a:p>
          <a:p>
            <a:pPr lvl="3"/>
            <a:r>
              <a:rPr lang="en-US" dirty="0" smtClean="0"/>
              <a:t>Customers bargaining power,</a:t>
            </a:r>
          </a:p>
          <a:p>
            <a:pPr lvl="3"/>
            <a:r>
              <a:rPr lang="en-US" dirty="0" smtClean="0"/>
              <a:t>Suppliers bargaining power,</a:t>
            </a:r>
          </a:p>
          <a:p>
            <a:pPr lvl="3"/>
            <a:r>
              <a:rPr lang="en-US" dirty="0" smtClean="0"/>
              <a:t>Threat of substitution and</a:t>
            </a:r>
          </a:p>
          <a:p>
            <a:pPr lvl="3"/>
            <a:r>
              <a:rPr lang="en-US" dirty="0" smtClean="0"/>
              <a:t>Threat of new entrants.</a:t>
            </a:r>
            <a:endParaRPr lang="en-US" dirty="0"/>
          </a:p>
          <a:p>
            <a:pPr lvl="3">
              <a:buNone/>
            </a:pPr>
            <a:endParaRPr lang="en-US" dirty="0"/>
          </a:p>
          <a:p>
            <a:pPr lvl="3"/>
            <a:endParaRPr lang="en-US" dirty="0" smtClean="0"/>
          </a:p>
          <a:p>
            <a:pPr lvl="3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>
            <a:normAutofit/>
          </a:bodyPr>
          <a:lstStyle/>
          <a:p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blipFill>
            <a:blip r:embed="rId2"/>
            <a:tile tx="0" ty="0" sx="100000" sy="100000" flip="none" algn="tl"/>
          </a:blipFill>
          <a:ln>
            <a:solidFill>
              <a:schemeClr val="accent5">
                <a:lumMod val="60000"/>
                <a:lumOff val="4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>
            <a:normAutofit fontScale="92500" lnSpcReduction="10000"/>
          </a:bodyPr>
          <a:lstStyle/>
          <a:p>
            <a:r>
              <a:rPr lang="en-US" dirty="0" smtClean="0"/>
              <a:t>Japans trade policies hinder import and export of products.</a:t>
            </a:r>
          </a:p>
          <a:p>
            <a:r>
              <a:rPr lang="en-US" dirty="0" smtClean="0"/>
              <a:t>This has pushed its largest companies to set up offices in other countries with favorable trade policies.</a:t>
            </a:r>
          </a:p>
          <a:p>
            <a:r>
              <a:rPr lang="en-US" dirty="0" smtClean="0"/>
              <a:t>Despite the fact that Japan is the greatest producer and exporter of automobiles and electronics, reforms in their trade policies are inevitable for a more conducive business environment (Staff, 2018).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  <a:gradFill>
            <a:gsLst>
              <a:gs pos="0">
                <a:schemeClr val="accent2">
                  <a:tint val="50000"/>
                  <a:satMod val="300000"/>
                </a:schemeClr>
              </a:gs>
              <a:gs pos="35000">
                <a:schemeClr val="accent2">
                  <a:tint val="37000"/>
                  <a:satMod val="300000"/>
                </a:schemeClr>
              </a:gs>
              <a:gs pos="100000">
                <a:schemeClr val="accent2">
                  <a:tint val="15000"/>
                  <a:satMod val="350000"/>
                </a:schemeClr>
              </a:gs>
            </a:gsLst>
            <a:lin ang="16200000" scaled="1"/>
          </a:gradFill>
        </p:spPr>
        <p:txBody>
          <a:bodyPr/>
          <a:lstStyle/>
          <a:p>
            <a:r>
              <a:rPr lang="en-US" dirty="0" smtClean="0"/>
              <a:t>References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76400"/>
            <a:ext cx="8229600" cy="4449763"/>
          </a:xfrm>
          <a:solidFill>
            <a:schemeClr val="bg1">
              <a:lumMod val="65000"/>
            </a:schemeClr>
          </a:solidFill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indent="-457200"/>
            <a:r>
              <a:rPr lang="en-US" dirty="0" smtClean="0"/>
              <a:t>Savov, v., (2016).Retrieved </a:t>
            </a:r>
            <a:r>
              <a:rPr lang="en-US" dirty="0" smtClean="0">
                <a:hlinkClick r:id="rId2"/>
              </a:rPr>
              <a:t>https://www.theverge.com/2016/1/29/sony-new-products-earnings-ces</a:t>
            </a:r>
            <a:endParaRPr lang="en-US" dirty="0" smtClean="0"/>
          </a:p>
          <a:p>
            <a:pPr indent="-457200"/>
            <a:r>
              <a:rPr lang="en-US" dirty="0" smtClean="0"/>
              <a:t>Staff, M., (2018). Retrieved </a:t>
            </a:r>
            <a:r>
              <a:rPr lang="en-US" dirty="0" smtClean="0">
                <a:hlinkClick r:id="rId3"/>
              </a:rPr>
              <a:t>https://www.meti.go.jp/english/policy/economy/consumer/pse/index.html</a:t>
            </a:r>
            <a:endParaRPr lang="en-US" dirty="0" smtClean="0"/>
          </a:p>
          <a:p>
            <a:pPr indent="-457200"/>
            <a:r>
              <a:rPr lang="en-US" dirty="0" smtClean="0"/>
              <a:t>Tanaka, A., (2010). Retrieved </a:t>
            </a:r>
            <a:r>
              <a:rPr lang="en-US" dirty="0" smtClean="0">
                <a:hlinkClick r:id="rId4"/>
              </a:rPr>
              <a:t>https://www.rieti.go.jp/en/columns/a01_0286.html</a:t>
            </a:r>
            <a:endParaRPr lang="en-US" dirty="0" smtClean="0"/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</TotalTime>
  <Words>442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Times New Roman</vt:lpstr>
      <vt:lpstr>Office Theme</vt:lpstr>
      <vt:lpstr>PowerPoint Presentation</vt:lpstr>
      <vt:lpstr>Japan Trade Policies</vt:lpstr>
      <vt:lpstr>What do I need to do business in Japan?</vt:lpstr>
      <vt:lpstr>Favorable Trade policies for Sony. </vt:lpstr>
      <vt:lpstr>Cont.</vt:lpstr>
      <vt:lpstr>Sony and Trade policies.</vt:lpstr>
      <vt:lpstr>Cont.</vt:lpstr>
      <vt:lpstr>Conclusion</vt:lpstr>
      <vt:lpstr>References</vt:lpstr>
    </vt:vector>
  </TitlesOfParts>
  <Company>BUILD AFRICAN SCHOOLS.ORG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JAPAN AND TRADE</dc:title>
  <dc:creator>user</dc:creator>
  <cp:lastModifiedBy>James Mulwa</cp:lastModifiedBy>
  <cp:revision>12</cp:revision>
  <dcterms:created xsi:type="dcterms:W3CDTF">2019-02-03T18:21:00Z</dcterms:created>
  <dcterms:modified xsi:type="dcterms:W3CDTF">2019-02-03T20:23:31Z</dcterms:modified>
</cp:coreProperties>
</file>